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28" r:id="rId2"/>
    <p:sldId id="258" r:id="rId3"/>
    <p:sldId id="430" r:id="rId4"/>
    <p:sldId id="327" r:id="rId5"/>
    <p:sldId id="316" r:id="rId6"/>
    <p:sldId id="431" r:id="rId7"/>
    <p:sldId id="289" r:id="rId8"/>
    <p:sldId id="260" r:id="rId9"/>
    <p:sldId id="263" r:id="rId10"/>
    <p:sldId id="433" r:id="rId11"/>
    <p:sldId id="434" r:id="rId12"/>
    <p:sldId id="435" r:id="rId13"/>
    <p:sldId id="436" r:id="rId14"/>
    <p:sldId id="442" r:id="rId15"/>
    <p:sldId id="444" r:id="rId16"/>
    <p:sldId id="443" r:id="rId17"/>
    <p:sldId id="445" r:id="rId18"/>
    <p:sldId id="271" r:id="rId19"/>
    <p:sldId id="275" r:id="rId20"/>
    <p:sldId id="291" r:id="rId21"/>
    <p:sldId id="504" r:id="rId22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53153"/>
    <a:srgbClr val="FE3F30"/>
    <a:srgbClr val="009900"/>
    <a:srgbClr val="00CC00"/>
    <a:srgbClr val="33CC33"/>
    <a:srgbClr val="2CF452"/>
    <a:srgbClr val="E0FEEE"/>
    <a:srgbClr val="87FF93"/>
    <a:srgbClr val="69F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51279" autoAdjust="0"/>
  </p:normalViewPr>
  <p:slideViewPr>
    <p:cSldViewPr snapToObjects="1">
      <p:cViewPr varScale="1">
        <p:scale>
          <a:sx n="57" d="100"/>
          <a:sy n="57" d="100"/>
        </p:scale>
        <p:origin x="204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089FF-4BEF-4BE6-97B2-CC642B69BF3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38C43-0E45-4F05-8911-2ED92D19CA49}">
      <dgm:prSet phldrT="[Text]"/>
      <dgm:spPr>
        <a:solidFill>
          <a:srgbClr val="FFFF00">
            <a:alpha val="50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b="1" dirty="0"/>
            <a:t>Response</a:t>
          </a:r>
        </a:p>
      </dgm:t>
    </dgm:pt>
    <dgm:pt modelId="{8C015617-0F66-40A1-BA59-276906687A9D}" type="parTrans" cxnId="{58FFCEC7-F340-4CEE-84DF-8AA3698C52A2}">
      <dgm:prSet/>
      <dgm:spPr/>
      <dgm:t>
        <a:bodyPr/>
        <a:lstStyle/>
        <a:p>
          <a:endParaRPr lang="en-US" b="1"/>
        </a:p>
      </dgm:t>
    </dgm:pt>
    <dgm:pt modelId="{53BE14C0-855F-4783-A343-6809958008AA}" type="sibTrans" cxnId="{58FFCEC7-F340-4CEE-84DF-8AA3698C52A2}">
      <dgm:prSet/>
      <dgm:spPr/>
      <dgm:t>
        <a:bodyPr/>
        <a:lstStyle/>
        <a:p>
          <a:endParaRPr lang="en-US" b="1"/>
        </a:p>
      </dgm:t>
    </dgm:pt>
    <dgm:pt modelId="{B844E22E-4581-41B1-BA52-5C860F52897A}">
      <dgm:prSet phldrT="[Text]" custT="1"/>
      <dgm:spPr>
        <a:solidFill>
          <a:schemeClr val="bg2">
            <a:lumMod val="25000"/>
            <a:alpha val="5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b="1" dirty="0"/>
            <a:t>Communicate</a:t>
          </a:r>
        </a:p>
      </dgm:t>
    </dgm:pt>
    <dgm:pt modelId="{C5A30E30-B873-4965-992E-B5E13FC47CDD}" type="parTrans" cxnId="{318D780E-A84A-421D-81C9-6DF28793D61C}">
      <dgm:prSet/>
      <dgm:spPr/>
      <dgm:t>
        <a:bodyPr/>
        <a:lstStyle/>
        <a:p>
          <a:endParaRPr lang="en-US" b="1"/>
        </a:p>
      </dgm:t>
    </dgm:pt>
    <dgm:pt modelId="{17DB278D-4037-4ED9-AE9B-B1F869F34689}" type="sibTrans" cxnId="{318D780E-A84A-421D-81C9-6DF28793D61C}">
      <dgm:prSet/>
      <dgm:spPr/>
      <dgm:t>
        <a:bodyPr/>
        <a:lstStyle/>
        <a:p>
          <a:endParaRPr lang="en-US" b="1"/>
        </a:p>
      </dgm:t>
    </dgm:pt>
    <dgm:pt modelId="{E54D0A60-08EC-4273-AD05-5D1758C11DAF}">
      <dgm:prSet phldrT="[Text]" custT="1"/>
      <dgm:spPr>
        <a:solidFill>
          <a:srgbClr val="006600">
            <a:alpha val="49804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b="1" dirty="0"/>
            <a:t>Essential Financial Processes</a:t>
          </a:r>
        </a:p>
      </dgm:t>
    </dgm:pt>
    <dgm:pt modelId="{76D17627-A469-4E6E-AAE7-C9DEC1675860}" type="parTrans" cxnId="{86FFBF85-3251-452E-B1CC-3B104C3C5A13}">
      <dgm:prSet/>
      <dgm:spPr/>
      <dgm:t>
        <a:bodyPr/>
        <a:lstStyle/>
        <a:p>
          <a:endParaRPr lang="en-US" b="1"/>
        </a:p>
      </dgm:t>
    </dgm:pt>
    <dgm:pt modelId="{3FA439CA-91C9-47E8-A44C-76DEE05FE5CA}" type="sibTrans" cxnId="{86FFBF85-3251-452E-B1CC-3B104C3C5A13}">
      <dgm:prSet/>
      <dgm:spPr/>
      <dgm:t>
        <a:bodyPr/>
        <a:lstStyle/>
        <a:p>
          <a:endParaRPr lang="en-US" b="1"/>
        </a:p>
      </dgm:t>
    </dgm:pt>
    <dgm:pt modelId="{1064FDFC-277F-41F1-9FB8-9547157BFE2D}">
      <dgm:prSet phldrT="[Text]" custT="1"/>
      <dgm:spPr>
        <a:solidFill>
          <a:srgbClr val="FE3F30">
            <a:alpha val="50000"/>
          </a:srgb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b="1" dirty="0"/>
            <a:t>Critical Suppliers</a:t>
          </a:r>
        </a:p>
      </dgm:t>
    </dgm:pt>
    <dgm:pt modelId="{F9ECAD80-6CB1-4464-8F30-1EFEFDDAA0EB}" type="parTrans" cxnId="{3DBE8E2E-02F3-40E6-85B8-DD13C0106ED3}">
      <dgm:prSet/>
      <dgm:spPr/>
      <dgm:t>
        <a:bodyPr/>
        <a:lstStyle/>
        <a:p>
          <a:endParaRPr lang="en-US" b="1"/>
        </a:p>
      </dgm:t>
    </dgm:pt>
    <dgm:pt modelId="{6EA2DA88-C496-4BB6-8FB5-CC4B0A558F25}" type="sibTrans" cxnId="{3DBE8E2E-02F3-40E6-85B8-DD13C0106ED3}">
      <dgm:prSet/>
      <dgm:spPr/>
      <dgm:t>
        <a:bodyPr/>
        <a:lstStyle/>
        <a:p>
          <a:endParaRPr lang="en-US" b="1"/>
        </a:p>
      </dgm:t>
    </dgm:pt>
    <dgm:pt modelId="{38AFAA53-ED09-4A4A-8378-22EC8800CB39}">
      <dgm:prSet phldrT="[Text]" custT="1"/>
      <dgm:spPr>
        <a:solidFill>
          <a:srgbClr val="153153">
            <a:alpha val="50000"/>
          </a:srgbClr>
        </a:solidFill>
        <a:scene3d>
          <a:camera prst="orthographicFront"/>
          <a:lightRig rig="threePt" dir="t"/>
        </a:scene3d>
        <a:sp3d>
          <a:bevelT w="107950" prst="softRound"/>
          <a:bevelB w="146050"/>
        </a:sp3d>
      </dgm:spPr>
      <dgm:t>
        <a:bodyPr/>
        <a:lstStyle/>
        <a:p>
          <a:r>
            <a:rPr lang="en-US" sz="2000" b="1" dirty="0"/>
            <a:t>Workarounds</a:t>
          </a:r>
          <a:endParaRPr lang="en-US" sz="1800" b="1" dirty="0"/>
        </a:p>
      </dgm:t>
    </dgm:pt>
    <dgm:pt modelId="{521CE1AA-1362-43A0-9E22-CB965DC63080}" type="parTrans" cxnId="{1BB4F55F-226E-4FEA-A071-27894A9DEA89}">
      <dgm:prSet/>
      <dgm:spPr/>
      <dgm:t>
        <a:bodyPr/>
        <a:lstStyle/>
        <a:p>
          <a:endParaRPr lang="en-US" b="1"/>
        </a:p>
      </dgm:t>
    </dgm:pt>
    <dgm:pt modelId="{E9302A92-DAD8-4488-A9BB-2753C76D6B97}" type="sibTrans" cxnId="{1BB4F55F-226E-4FEA-A071-27894A9DEA89}">
      <dgm:prSet/>
      <dgm:spPr/>
      <dgm:t>
        <a:bodyPr/>
        <a:lstStyle/>
        <a:p>
          <a:endParaRPr lang="en-US" b="1"/>
        </a:p>
      </dgm:t>
    </dgm:pt>
    <dgm:pt modelId="{4358EDE0-C2F5-4199-92A3-0B03592BC0F3}" type="pres">
      <dgm:prSet presAssocID="{F19089FF-4BEF-4BE6-97B2-CC642B69BF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3E11A-D314-4C0A-BB5B-2331F2E50B33}" type="pres">
      <dgm:prSet presAssocID="{F19089FF-4BEF-4BE6-97B2-CC642B69BF3B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1077786-9A4D-41DC-902C-0DB86A65AD9B}" type="pres">
      <dgm:prSet presAssocID="{68C38C43-0E45-4F05-8911-2ED92D19CA49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AD9C4C93-62AA-48DC-B523-D024AEAF9CDB}" type="pres">
      <dgm:prSet presAssocID="{B844E22E-4581-41B1-BA52-5C860F52897A}" presName="node" presStyleLbl="vennNode1" presStyleIdx="1" presStyleCnt="5" custScaleX="161475" custScaleY="105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C1A3C-D6F5-4553-8B66-4A03017E670B}" type="pres">
      <dgm:prSet presAssocID="{E54D0A60-08EC-4273-AD05-5D1758C11DAF}" presName="node" presStyleLbl="vennNode1" presStyleIdx="2" presStyleCnt="5" custScaleX="161475" custScaleY="105795" custRadScaleRad="115995" custRadScaleInc="-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86ACA-4695-446C-8974-BABE4095C715}" type="pres">
      <dgm:prSet presAssocID="{1064FDFC-277F-41F1-9FB8-9547157BFE2D}" presName="node" presStyleLbl="vennNode1" presStyleIdx="3" presStyleCnt="5" custScaleX="161475" custScaleY="105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50C46-90F4-4722-8C5B-89A70D88F116}" type="pres">
      <dgm:prSet presAssocID="{38AFAA53-ED09-4A4A-8378-22EC8800CB39}" presName="node" presStyleLbl="vennNode1" presStyleIdx="4" presStyleCnt="5" custScaleX="192232" custScaleY="105795" custRadScaleRad="129998" custRadScaleInc="1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D780E-A84A-421D-81C9-6DF28793D61C}" srcId="{68C38C43-0E45-4F05-8911-2ED92D19CA49}" destId="{B844E22E-4581-41B1-BA52-5C860F52897A}" srcOrd="0" destOrd="0" parTransId="{C5A30E30-B873-4965-992E-B5E13FC47CDD}" sibTransId="{17DB278D-4037-4ED9-AE9B-B1F869F34689}"/>
    <dgm:cxn modelId="{2681A9AD-ABCA-418F-A43E-C6FA67949C6F}" type="presOf" srcId="{F19089FF-4BEF-4BE6-97B2-CC642B69BF3B}" destId="{4358EDE0-C2F5-4199-92A3-0B03592BC0F3}" srcOrd="0" destOrd="0" presId="urn:microsoft.com/office/officeart/2005/8/layout/radial3"/>
    <dgm:cxn modelId="{651A82C2-A8D0-4381-9811-1E575A83E806}" type="presOf" srcId="{38AFAA53-ED09-4A4A-8378-22EC8800CB39}" destId="{CF750C46-90F4-4722-8C5B-89A70D88F116}" srcOrd="0" destOrd="0" presId="urn:microsoft.com/office/officeart/2005/8/layout/radial3"/>
    <dgm:cxn modelId="{8910AA4B-7767-4A84-AC68-BD9C3DBB5F4B}" type="presOf" srcId="{E54D0A60-08EC-4273-AD05-5D1758C11DAF}" destId="{CD9C1A3C-D6F5-4553-8B66-4A03017E670B}" srcOrd="0" destOrd="0" presId="urn:microsoft.com/office/officeart/2005/8/layout/radial3"/>
    <dgm:cxn modelId="{1DFF39DE-73DD-459A-B020-3A46BD811DE2}" type="presOf" srcId="{B844E22E-4581-41B1-BA52-5C860F52897A}" destId="{AD9C4C93-62AA-48DC-B523-D024AEAF9CDB}" srcOrd="0" destOrd="0" presId="urn:microsoft.com/office/officeart/2005/8/layout/radial3"/>
    <dgm:cxn modelId="{2B76FF9B-9B5E-4288-9E31-90EBB0A2CD95}" type="presOf" srcId="{1064FDFC-277F-41F1-9FB8-9547157BFE2D}" destId="{9EE86ACA-4695-446C-8974-BABE4095C715}" srcOrd="0" destOrd="0" presId="urn:microsoft.com/office/officeart/2005/8/layout/radial3"/>
    <dgm:cxn modelId="{1BB4F55F-226E-4FEA-A071-27894A9DEA89}" srcId="{68C38C43-0E45-4F05-8911-2ED92D19CA49}" destId="{38AFAA53-ED09-4A4A-8378-22EC8800CB39}" srcOrd="3" destOrd="0" parTransId="{521CE1AA-1362-43A0-9E22-CB965DC63080}" sibTransId="{E9302A92-DAD8-4488-A9BB-2753C76D6B97}"/>
    <dgm:cxn modelId="{58FFCEC7-F340-4CEE-84DF-8AA3698C52A2}" srcId="{F19089FF-4BEF-4BE6-97B2-CC642B69BF3B}" destId="{68C38C43-0E45-4F05-8911-2ED92D19CA49}" srcOrd="0" destOrd="0" parTransId="{8C015617-0F66-40A1-BA59-276906687A9D}" sibTransId="{53BE14C0-855F-4783-A343-6809958008AA}"/>
    <dgm:cxn modelId="{86FFBF85-3251-452E-B1CC-3B104C3C5A13}" srcId="{68C38C43-0E45-4F05-8911-2ED92D19CA49}" destId="{E54D0A60-08EC-4273-AD05-5D1758C11DAF}" srcOrd="1" destOrd="0" parTransId="{76D17627-A469-4E6E-AAE7-C9DEC1675860}" sibTransId="{3FA439CA-91C9-47E8-A44C-76DEE05FE5CA}"/>
    <dgm:cxn modelId="{3DAE4E5F-0AD7-4105-9703-442435B5DE18}" type="presOf" srcId="{68C38C43-0E45-4F05-8911-2ED92D19CA49}" destId="{F1077786-9A4D-41DC-902C-0DB86A65AD9B}" srcOrd="0" destOrd="0" presId="urn:microsoft.com/office/officeart/2005/8/layout/radial3"/>
    <dgm:cxn modelId="{3DBE8E2E-02F3-40E6-85B8-DD13C0106ED3}" srcId="{68C38C43-0E45-4F05-8911-2ED92D19CA49}" destId="{1064FDFC-277F-41F1-9FB8-9547157BFE2D}" srcOrd="2" destOrd="0" parTransId="{F9ECAD80-6CB1-4464-8F30-1EFEFDDAA0EB}" sibTransId="{6EA2DA88-C496-4BB6-8FB5-CC4B0A558F25}"/>
    <dgm:cxn modelId="{D9C0A86F-6DAF-404B-B5B2-DC6D219BF379}" type="presParOf" srcId="{4358EDE0-C2F5-4199-92A3-0B03592BC0F3}" destId="{4B63E11A-D314-4C0A-BB5B-2331F2E50B33}" srcOrd="0" destOrd="0" presId="urn:microsoft.com/office/officeart/2005/8/layout/radial3"/>
    <dgm:cxn modelId="{F256BFA8-6ADE-4F28-88C8-3A945C861833}" type="presParOf" srcId="{4B63E11A-D314-4C0A-BB5B-2331F2E50B33}" destId="{F1077786-9A4D-41DC-902C-0DB86A65AD9B}" srcOrd="0" destOrd="0" presId="urn:microsoft.com/office/officeart/2005/8/layout/radial3"/>
    <dgm:cxn modelId="{834D4A3D-CD5B-4439-8E35-3472F829D8EF}" type="presParOf" srcId="{4B63E11A-D314-4C0A-BB5B-2331F2E50B33}" destId="{AD9C4C93-62AA-48DC-B523-D024AEAF9CDB}" srcOrd="1" destOrd="0" presId="urn:microsoft.com/office/officeart/2005/8/layout/radial3"/>
    <dgm:cxn modelId="{EB3CE0C9-97BC-4D89-A7D5-B3BC6543A1F9}" type="presParOf" srcId="{4B63E11A-D314-4C0A-BB5B-2331F2E50B33}" destId="{CD9C1A3C-D6F5-4553-8B66-4A03017E670B}" srcOrd="2" destOrd="0" presId="urn:microsoft.com/office/officeart/2005/8/layout/radial3"/>
    <dgm:cxn modelId="{75B796FD-6F0F-4E5F-8D04-27F6B8073D8A}" type="presParOf" srcId="{4B63E11A-D314-4C0A-BB5B-2331F2E50B33}" destId="{9EE86ACA-4695-446C-8974-BABE4095C715}" srcOrd="3" destOrd="0" presId="urn:microsoft.com/office/officeart/2005/8/layout/radial3"/>
    <dgm:cxn modelId="{4FB7CCF6-A8A7-4D15-9751-094EA79664C5}" type="presParOf" srcId="{4B63E11A-D314-4C0A-BB5B-2331F2E50B33}" destId="{CF750C46-90F4-4722-8C5B-89A70D88F1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77786-9A4D-41DC-902C-0DB86A65AD9B}">
      <dsp:nvSpPr>
        <dsp:cNvPr id="0" name=""/>
        <dsp:cNvSpPr/>
      </dsp:nvSpPr>
      <dsp:spPr>
        <a:xfrm>
          <a:off x="2840292" y="1009020"/>
          <a:ext cx="2513698" cy="2513698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/>
            <a:t>Response</a:t>
          </a:r>
        </a:p>
      </dsp:txBody>
      <dsp:txXfrm>
        <a:off x="3208415" y="1377143"/>
        <a:ext cx="1777452" cy="1777452"/>
      </dsp:txXfrm>
    </dsp:sp>
    <dsp:sp modelId="{AD9C4C93-62AA-48DC-B523-D024AEAF9CDB}">
      <dsp:nvSpPr>
        <dsp:cNvPr id="0" name=""/>
        <dsp:cNvSpPr/>
      </dsp:nvSpPr>
      <dsp:spPr>
        <a:xfrm>
          <a:off x="3082393" y="-35968"/>
          <a:ext cx="2029497" cy="1329683"/>
        </a:xfrm>
        <a:prstGeom prst="ellipse">
          <a:avLst/>
        </a:prstGeom>
        <a:solidFill>
          <a:schemeClr val="bg2">
            <a:lumMod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Communicate</a:t>
          </a:r>
        </a:p>
      </dsp:txBody>
      <dsp:txXfrm>
        <a:off x="3379606" y="158760"/>
        <a:ext cx="1435071" cy="940227"/>
      </dsp:txXfrm>
    </dsp:sp>
    <dsp:sp modelId="{CD9C1A3C-D6F5-4553-8B66-4A03017E670B}">
      <dsp:nvSpPr>
        <dsp:cNvPr id="0" name=""/>
        <dsp:cNvSpPr/>
      </dsp:nvSpPr>
      <dsp:spPr>
        <a:xfrm>
          <a:off x="4981052" y="1575317"/>
          <a:ext cx="2029497" cy="1329683"/>
        </a:xfrm>
        <a:prstGeom prst="ellipse">
          <a:avLst/>
        </a:prstGeom>
        <a:solidFill>
          <a:srgbClr val="0066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Essential Financial Processes</a:t>
          </a:r>
        </a:p>
      </dsp:txBody>
      <dsp:txXfrm>
        <a:off x="5278265" y="1770045"/>
        <a:ext cx="1435071" cy="940227"/>
      </dsp:txXfrm>
    </dsp:sp>
    <dsp:sp modelId="{9EE86ACA-4695-446C-8974-BABE4095C715}">
      <dsp:nvSpPr>
        <dsp:cNvPr id="0" name=""/>
        <dsp:cNvSpPr/>
      </dsp:nvSpPr>
      <dsp:spPr>
        <a:xfrm>
          <a:off x="3082393" y="3238023"/>
          <a:ext cx="2029497" cy="1329683"/>
        </a:xfrm>
        <a:prstGeom prst="ellipse">
          <a:avLst/>
        </a:prstGeom>
        <a:solidFill>
          <a:srgbClr val="FE3F3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Critical Suppliers</a:t>
          </a:r>
        </a:p>
      </dsp:txBody>
      <dsp:txXfrm>
        <a:off x="3379606" y="3432751"/>
        <a:ext cx="1435071" cy="940227"/>
      </dsp:txXfrm>
    </dsp:sp>
    <dsp:sp modelId="{CF750C46-90F4-4722-8C5B-89A70D88F116}">
      <dsp:nvSpPr>
        <dsp:cNvPr id="0" name=""/>
        <dsp:cNvSpPr/>
      </dsp:nvSpPr>
      <dsp:spPr>
        <a:xfrm>
          <a:off x="762006" y="1537123"/>
          <a:ext cx="2416066" cy="1329683"/>
        </a:xfrm>
        <a:prstGeom prst="ellipse">
          <a:avLst/>
        </a:prstGeom>
        <a:solidFill>
          <a:srgbClr val="15315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7950" prst="softRound"/>
          <a:bevelB w="1460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Workarounds</a:t>
          </a:r>
          <a:endParaRPr lang="en-US" sz="1800" b="1" kern="1200" dirty="0"/>
        </a:p>
      </dsp:txBody>
      <dsp:txXfrm>
        <a:off x="1115831" y="1731851"/>
        <a:ext cx="1708416" cy="940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66032" cy="468315"/>
          </a:xfrm>
          <a:prstGeom prst="rect">
            <a:avLst/>
          </a:prstGeom>
        </p:spPr>
        <p:txBody>
          <a:bodyPr vert="horz" lIns="93355" tIns="46675" rIns="93355" bIns="466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428" y="3"/>
            <a:ext cx="3066032" cy="468315"/>
          </a:xfrm>
          <a:prstGeom prst="rect">
            <a:avLst/>
          </a:prstGeom>
        </p:spPr>
        <p:txBody>
          <a:bodyPr vert="horz" lIns="93355" tIns="46675" rIns="93355" bIns="46675" rtlCol="0"/>
          <a:lstStyle>
            <a:lvl1pPr algn="r">
              <a:defRPr sz="1200"/>
            </a:lvl1pPr>
          </a:lstStyle>
          <a:p>
            <a:fld id="{DC9AD081-1894-486D-A487-932A3174E2E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93155"/>
            <a:ext cx="3066032" cy="468315"/>
          </a:xfrm>
          <a:prstGeom prst="rect">
            <a:avLst/>
          </a:prstGeom>
        </p:spPr>
        <p:txBody>
          <a:bodyPr vert="horz" lIns="93355" tIns="46675" rIns="93355" bIns="466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428" y="8893155"/>
            <a:ext cx="3066032" cy="468315"/>
          </a:xfrm>
          <a:prstGeom prst="rect">
            <a:avLst/>
          </a:prstGeom>
        </p:spPr>
        <p:txBody>
          <a:bodyPr vert="horz" lIns="93355" tIns="46675" rIns="93355" bIns="46675" rtlCol="0" anchor="b"/>
          <a:lstStyle>
            <a:lvl1pPr algn="r">
              <a:defRPr sz="1200"/>
            </a:lvl1pPr>
          </a:lstStyle>
          <a:p>
            <a:fld id="{BB528F40-66FF-4473-890A-FC0892E97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2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4455" tIns="47228" rIns="94455" bIns="472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4455" tIns="47228" rIns="94455" bIns="47228" rtlCol="0"/>
          <a:lstStyle>
            <a:lvl1pPr algn="r">
              <a:defRPr sz="1200"/>
            </a:lvl1pPr>
          </a:lstStyle>
          <a:p>
            <a:fld id="{517205DE-4E12-49A1-A642-9066816A0FA2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5" tIns="47228" rIns="94455" bIns="472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3"/>
            <a:ext cx="5661660" cy="4213384"/>
          </a:xfrm>
          <a:prstGeom prst="rect">
            <a:avLst/>
          </a:prstGeom>
        </p:spPr>
        <p:txBody>
          <a:bodyPr vert="horz" lIns="94455" tIns="47228" rIns="94455" bIns="472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4455" tIns="47228" rIns="94455" bIns="472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4455" tIns="47228" rIns="94455" bIns="47228" rtlCol="0" anchor="b"/>
          <a:lstStyle>
            <a:lvl1pPr algn="r">
              <a:defRPr sz="1200"/>
            </a:lvl1pPr>
          </a:lstStyle>
          <a:p>
            <a:fld id="{38FFD5EC-9D04-4F78-A55F-4213D0B60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4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8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3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7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5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2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3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7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3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FD5EC-9D04-4F78-A55F-4213D0B60DF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4000"/>
            <a:ext cx="7772400" cy="2620403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GalaxiePolaris-Bold"/>
                <a:cs typeface="GalaxiePolaris-Bold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732162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Garamond"/>
                <a:cs typeface="Garamon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732162"/>
            <a:ext cx="2362200" cy="36512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latin typeface="Garamond"/>
                <a:cs typeface="Garamond"/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4000"/>
            <a:ext cx="7772400" cy="2362199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GalaxiePolaris-Bold"/>
                <a:cs typeface="GalaxiePolaris-Bold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7150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Garamond"/>
                <a:cs typeface="Garamon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5715000"/>
            <a:ext cx="2362200" cy="365125"/>
          </a:xfrm>
          <a:prstGeom prst="rect">
            <a:avLst/>
          </a:prstGeom>
        </p:spPr>
        <p:txBody>
          <a:bodyPr/>
          <a:lstStyle>
            <a:lvl1pPr algn="l">
              <a:defRPr sz="1400" b="1" i="0">
                <a:latin typeface="Garamond"/>
                <a:cs typeface="Garamond"/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447800"/>
            <a:ext cx="8229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328" y="6613525"/>
            <a:ext cx="2362200" cy="182563"/>
          </a:xfrm>
          <a:prstGeom prst="rect">
            <a:avLst/>
          </a:prstGeom>
        </p:spPr>
        <p:txBody>
          <a:bodyPr/>
          <a:lstStyle>
            <a:lvl1pPr algn="l">
              <a:defRPr sz="1050" b="0" i="0">
                <a:latin typeface="Garamond"/>
                <a:cs typeface="Garamond"/>
              </a:defRPr>
            </a:lvl1pPr>
          </a:lstStyle>
          <a:p>
            <a:r>
              <a:rPr lang="en-US" dirty="0"/>
              <a:t>Confidential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19" y="1484434"/>
            <a:ext cx="3008313" cy="8001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434"/>
            <a:ext cx="5111750" cy="46417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2425"/>
            <a:ext cx="3008313" cy="3843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7102"/>
            <a:ext cx="5486400" cy="450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0869" y="12134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00451"/>
            <a:ext cx="5486400" cy="5862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705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6135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alaxiePolaris-Book"/>
                <a:cs typeface="GalaxiePolaris-Book"/>
              </a:defRPr>
            </a:lvl1pPr>
          </a:lstStyle>
          <a:p>
            <a:fld id="{7521C35B-A36C-8D4F-943F-95167B129B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GalaxiePolaris-Bold"/>
          <a:ea typeface="+mj-ea"/>
          <a:cs typeface="GalaxiePolari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alaxiePolaris-Medium"/>
          <a:ea typeface="+mn-ea"/>
          <a:cs typeface="GalaxiePolaris-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alaxiePolaris-Medium"/>
          <a:ea typeface="+mn-ea"/>
          <a:cs typeface="GalaxiePolaris-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alaxiePolaris-Medium"/>
          <a:ea typeface="+mn-ea"/>
          <a:cs typeface="GalaxiePolaris-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alaxiePolaris-Medium"/>
          <a:ea typeface="+mn-ea"/>
          <a:cs typeface="GalaxiePolaris-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alaxiePolaris-Medium"/>
          <a:ea typeface="+mn-ea"/>
          <a:cs typeface="GalaxiePolaris-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077200" cy="259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Business Continuity</a:t>
            </a:r>
            <a:br>
              <a:rPr lang="en-US" sz="4800" dirty="0"/>
            </a:br>
            <a:r>
              <a:rPr lang="en-US" sz="4800" dirty="0"/>
              <a:t>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Updated January 2021</a:t>
            </a:r>
          </a:p>
        </p:txBody>
      </p:sp>
    </p:spTree>
    <p:extLst>
      <p:ext uri="{BB962C8B-B14F-4D97-AF65-F5344CB8AC3E}">
        <p14:creationId xmlns:p14="http://schemas.microsoft.com/office/powerpoint/2010/main" val="3965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DF33-D394-4D4B-B1F0-53E492C6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C3205-BEC4-4D5A-B43D-31CE79950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209800"/>
            <a:ext cx="3200400" cy="4042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53B05-7A22-4656-B0E8-63D3379C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1C35B-A36C-8D4F-943F-95167B129BA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340A2-E8F1-4FD4-9C58-C79BA0539C47}"/>
              </a:ext>
            </a:extLst>
          </p:cNvPr>
          <p:cNvSpPr/>
          <p:nvPr/>
        </p:nvSpPr>
        <p:spPr>
          <a:xfrm>
            <a:off x="5334000" y="2547971"/>
            <a:ext cx="32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Preamble / Purpose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Definitions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List of essential functions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Continuity of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Outsource Options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Annual Plan Review and Testing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876F6-BF8B-4161-B86B-97B7DC97E42A}"/>
              </a:ext>
            </a:extLst>
          </p:cNvPr>
          <p:cNvSpPr/>
          <p:nvPr/>
        </p:nvSpPr>
        <p:spPr>
          <a:xfrm>
            <a:off x="5105400" y="2247181"/>
            <a:ext cx="3200400" cy="4042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843E5-B3CF-47F8-BCD8-51EDAE420F8C}"/>
              </a:ext>
            </a:extLst>
          </p:cNvPr>
          <p:cNvSpPr txBox="1"/>
          <p:nvPr/>
        </p:nvSpPr>
        <p:spPr>
          <a:xfrm>
            <a:off x="3576984" y="1323268"/>
            <a:ext cx="199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Plan Template</a:t>
            </a:r>
          </a:p>
        </p:txBody>
      </p:sp>
    </p:spTree>
    <p:extLst>
      <p:ext uri="{BB962C8B-B14F-4D97-AF65-F5344CB8AC3E}">
        <p14:creationId xmlns:p14="http://schemas.microsoft.com/office/powerpoint/2010/main" val="25140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CEED9F2-49E1-4B24-8989-132811EF7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705600" cy="63976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/>
              <a:t>Purpose &amp; Scope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0C53D3-450F-4157-A594-4652392BCCD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/>
              <a:t>Purpose</a:t>
            </a:r>
            <a:r>
              <a:rPr lang="en-US" sz="2400" dirty="0"/>
              <a:t>: Outline the reason for developing a plan</a:t>
            </a:r>
            <a:endParaRPr lang="en-US" sz="240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/>
          </a:p>
          <a:p>
            <a:pPr marL="0" indent="0" fontAlgn="base">
              <a:lnSpc>
                <a:spcPct val="90000"/>
              </a:lnSpc>
              <a:buNone/>
            </a:pPr>
            <a:r>
              <a:rPr lang="en-US" sz="2400" b="1" dirty="0"/>
              <a:t>Scope</a:t>
            </a:r>
            <a:r>
              <a:rPr lang="en-US" sz="2400" dirty="0"/>
              <a:t>: </a:t>
            </a:r>
            <a:endParaRPr lang="en-US" sz="2400"/>
          </a:p>
          <a:p>
            <a:pPr fontAlgn="base">
              <a:lnSpc>
                <a:spcPct val="90000"/>
              </a:lnSpc>
            </a:pPr>
            <a:r>
              <a:rPr lang="en-US" sz="2400" dirty="0"/>
              <a:t>Describe what this plan covers and how it supports the University’s primary mission of teaching and research. </a:t>
            </a:r>
            <a:endParaRPr lang="en-US" sz="2400"/>
          </a:p>
          <a:p>
            <a:pPr fontAlgn="base">
              <a:lnSpc>
                <a:spcPct val="90000"/>
              </a:lnSpc>
            </a:pPr>
            <a:r>
              <a:rPr lang="en-US" sz="2400" dirty="0"/>
              <a:t>Include a description of the operations covered by the plan.</a:t>
            </a:r>
            <a:endParaRPr lang="en-US" sz="2400"/>
          </a:p>
          <a:p>
            <a:pPr marL="0" indent="0" fontAlgn="base">
              <a:lnSpc>
                <a:spcPct val="90000"/>
              </a:lnSpc>
              <a:buNone/>
            </a:pPr>
            <a:endParaRPr lang="en-US" sz="240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1DB8C0-3659-40B8-97A2-68E5CCC1C2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5299"/>
            <a:ext cx="4038600" cy="2695765"/>
          </a:xfrm>
          <a:prstGeom prst="rect">
            <a:avLst/>
          </a:prstGeom>
          <a:noFill/>
        </p:spPr>
      </p:pic>
      <p:sp>
        <p:nvSpPr>
          <p:cNvPr id="72" name="Slide Number Placeholder 4">
            <a:extLst>
              <a:ext uri="{FF2B5EF4-FFF2-40B4-BE49-F238E27FC236}">
                <a16:creationId xmlns:a16="http://schemas.microsoft.com/office/drawing/2014/main" id="{B82A680F-8993-4627-B1F2-8A307C67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613525"/>
            <a:ext cx="2133600" cy="244475"/>
          </a:xfrm>
        </p:spPr>
        <p:txBody>
          <a:bodyPr/>
          <a:lstStyle/>
          <a:p>
            <a:pPr>
              <a:spcAft>
                <a:spcPts val="600"/>
              </a:spcAft>
            </a:pPr>
            <a:fld id="{7521C35B-A36C-8D4F-943F-95167B129BA9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CEED9F2-49E1-4B24-8989-132811EF7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Identify Essential Functions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0C53D3-450F-4157-A594-4652392BC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441" y="1232677"/>
            <a:ext cx="8229600" cy="4953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>
              <a:latin typeface="Footlight MT Light" panose="0204060206030A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0B1F3EF-E112-4BFB-B9D4-A2D07361D599}"/>
              </a:ext>
            </a:extLst>
          </p:cNvPr>
          <p:cNvSpPr/>
          <p:nvPr/>
        </p:nvSpPr>
        <p:spPr>
          <a:xfrm>
            <a:off x="5684807" y="1249488"/>
            <a:ext cx="3230593" cy="1752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What critical tasks do we perform???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594CD-E76C-4F67-AE03-33F3BE9734A3}"/>
              </a:ext>
            </a:extLst>
          </p:cNvPr>
          <p:cNvSpPr txBox="1"/>
          <p:nvPr/>
        </p:nvSpPr>
        <p:spPr>
          <a:xfrm>
            <a:off x="228600" y="1397674"/>
            <a:ext cx="42858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b="1" dirty="0">
                <a:latin typeface="Footlight MT Light" panose="0204060206030A020304" pitchFamily="18" charset="0"/>
              </a:rPr>
              <a:t>Identify:</a:t>
            </a:r>
          </a:p>
          <a:p>
            <a:pPr algn="ctr" fontAlgn="base"/>
            <a:endParaRPr lang="en-US" sz="20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2000" b="1" dirty="0">
                <a:latin typeface="Footlight MT Light" panose="0204060206030A020304" pitchFamily="18" charset="0"/>
              </a:rPr>
              <a:t>Functions/tasks</a:t>
            </a:r>
          </a:p>
          <a:p>
            <a:pPr marL="457200" indent="-457200" fontAlgn="base">
              <a:buAutoNum type="arabicPeriod"/>
            </a:pPr>
            <a:endParaRPr lang="en-US" sz="20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2000" b="1" dirty="0">
                <a:latin typeface="Footlight MT Light" panose="0204060206030A020304" pitchFamily="18" charset="0"/>
              </a:rPr>
              <a:t>People</a:t>
            </a:r>
          </a:p>
          <a:p>
            <a:pPr marL="573088" fontAlgn="base"/>
            <a:r>
              <a:rPr lang="en-US" sz="2000" dirty="0">
                <a:latin typeface="Footlight MT Light" panose="0204060206030A020304" pitchFamily="18" charset="0"/>
              </a:rPr>
              <a:t>Who performs these tasks (job classes, number of people, </a:t>
            </a:r>
            <a:r>
              <a:rPr lang="en-US" sz="2000" dirty="0" err="1">
                <a:latin typeface="Footlight MT Light" panose="0204060206030A020304" pitchFamily="18" charset="0"/>
              </a:rPr>
              <a:t>etc</a:t>
            </a:r>
            <a:r>
              <a:rPr lang="en-US" sz="2000" dirty="0">
                <a:latin typeface="Footlight MT Light" panose="0204060206030A020304" pitchFamily="18" charset="0"/>
              </a:rPr>
              <a:t>)</a:t>
            </a:r>
          </a:p>
          <a:p>
            <a:pPr marL="457200" indent="-457200" fontAlgn="base">
              <a:buAutoNum type="arabicPeriod"/>
            </a:pPr>
            <a:endParaRPr lang="en-US" sz="2000" dirty="0">
              <a:latin typeface="Footlight MT Light" panose="0204060206030A020304" pitchFamily="18" charset="0"/>
            </a:endParaRPr>
          </a:p>
          <a:p>
            <a:pPr fontAlgn="base"/>
            <a:r>
              <a:rPr lang="en-US" sz="2000" b="1" dirty="0">
                <a:latin typeface="Footlight MT Light" panose="0204060206030A020304" pitchFamily="18" charset="0"/>
              </a:rPr>
              <a:t>3.    Infrastructure Needs</a:t>
            </a:r>
          </a:p>
          <a:p>
            <a:pPr marL="573088" fontAlgn="base"/>
            <a:r>
              <a:rPr lang="en-US" sz="2000" dirty="0">
                <a:latin typeface="Footlight MT Light" panose="0204060206030A020304" pitchFamily="18" charset="0"/>
              </a:rPr>
              <a:t>buildings &amp; space, equipment, vehicles</a:t>
            </a:r>
          </a:p>
          <a:p>
            <a:pPr fontAlgn="base"/>
            <a:endParaRPr lang="en-US" sz="2000" dirty="0">
              <a:latin typeface="Footlight MT Light" panose="0204060206030A020304" pitchFamily="18" charset="0"/>
            </a:endParaRPr>
          </a:p>
          <a:p>
            <a:pPr fontAlgn="base"/>
            <a:r>
              <a:rPr lang="en-US" sz="2000" b="1" dirty="0">
                <a:latin typeface="Footlight MT Light" panose="0204060206030A020304" pitchFamily="18" charset="0"/>
              </a:rPr>
              <a:t>4.    IT requirements </a:t>
            </a:r>
          </a:p>
          <a:p>
            <a:pPr marL="573088" fontAlgn="base"/>
            <a:r>
              <a:rPr lang="en-US" sz="2000" dirty="0">
                <a:latin typeface="Footlight MT Light" panose="0204060206030A020304" pitchFamily="18" charset="0"/>
              </a:rPr>
              <a:t>Examples: internet connection, specific programs, phone, etc.</a:t>
            </a:r>
          </a:p>
          <a:p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2E04C7A-347A-4AB4-9649-4C8B41884E33}"/>
              </a:ext>
            </a:extLst>
          </p:cNvPr>
          <p:cNvSpPr/>
          <p:nvPr/>
        </p:nvSpPr>
        <p:spPr>
          <a:xfrm>
            <a:off x="4514491" y="3485362"/>
            <a:ext cx="3230593" cy="145300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What do we require to do them???</a:t>
            </a:r>
          </a:p>
        </p:txBody>
      </p:sp>
    </p:spTree>
    <p:extLst>
      <p:ext uri="{BB962C8B-B14F-4D97-AF65-F5344CB8AC3E}">
        <p14:creationId xmlns:p14="http://schemas.microsoft.com/office/powerpoint/2010/main" val="42159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CEED9F2-49E1-4B24-8989-132811EF7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Design Your Response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0C53D3-450F-4157-A594-4652392BC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639762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800" b="1" i="1" dirty="0">
                <a:latin typeface="Footlight MT Light" panose="0204060206030A020304" pitchFamily="18" charset="0"/>
              </a:rPr>
              <a:t>What will you do if normal operations are disrupted?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94C4FF6-1910-4766-BDFC-262AAA3D0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07111"/>
              </p:ext>
            </p:extLst>
          </p:nvPr>
        </p:nvGraphicFramePr>
        <p:xfrm>
          <a:off x="762000" y="1945260"/>
          <a:ext cx="8001000" cy="4531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8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0C53D3-450F-4157-A594-4652392BC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441" y="1232677"/>
            <a:ext cx="8229600" cy="49530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400" i="1" dirty="0">
                <a:latin typeface="Footlight MT Light" panose="0204060206030A020304" pitchFamily="18" charset="0"/>
              </a:rPr>
              <a:t>What will you do if normal operations are disrupted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594CD-E76C-4F67-AE03-33F3BE9734A3}"/>
              </a:ext>
            </a:extLst>
          </p:cNvPr>
          <p:cNvSpPr txBox="1"/>
          <p:nvPr/>
        </p:nvSpPr>
        <p:spPr>
          <a:xfrm>
            <a:off x="130832" y="2106034"/>
            <a:ext cx="48983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2000" b="1" dirty="0">
                <a:latin typeface="Footlight MT Light" panose="0204060206030A020304" pitchFamily="18" charset="0"/>
              </a:rPr>
              <a:t>Communicate: How will you inform staff &amp; stakeholders?</a:t>
            </a:r>
          </a:p>
          <a:p>
            <a:pPr marL="457200" indent="-457200" fontAlgn="base">
              <a:buAutoNum type="arabicPeriod"/>
            </a:pPr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Identify workarounds: 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Identify essential financial processes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Develop list of critical suppliers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E8235-436F-40D5-9647-8E7B0328A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77892" y="3872411"/>
            <a:ext cx="403923" cy="404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B1159D-9E0E-4478-ABAC-17E1FCA0C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15028" y="4904740"/>
            <a:ext cx="403923" cy="404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D233A-4CF5-427C-A460-FE082D32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00301" y="5175418"/>
            <a:ext cx="403923" cy="404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8850A7-41D8-4DE0-A074-50E5C9BAE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06893" y="5134699"/>
            <a:ext cx="403923" cy="404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A1DF9-71EA-4490-BF15-ED04C834F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31118" y="4885889"/>
            <a:ext cx="403923" cy="4046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913866-632E-4C24-AF02-A2E81F508753}"/>
              </a:ext>
            </a:extLst>
          </p:cNvPr>
          <p:cNvCxnSpPr>
            <a:cxnSpLocks/>
          </p:cNvCxnSpPr>
          <p:nvPr/>
        </p:nvCxnSpPr>
        <p:spPr>
          <a:xfrm flipH="1">
            <a:off x="5118745" y="4295329"/>
            <a:ext cx="1495145" cy="5583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079993-FC9C-4D8D-AA6A-664D78253707}"/>
              </a:ext>
            </a:extLst>
          </p:cNvPr>
          <p:cNvCxnSpPr>
            <a:cxnSpLocks/>
          </p:cNvCxnSpPr>
          <p:nvPr/>
        </p:nvCxnSpPr>
        <p:spPr>
          <a:xfrm flipH="1">
            <a:off x="6204224" y="4295329"/>
            <a:ext cx="553536" cy="8800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8BDB33-D8FC-41BB-8C4B-37FB2ABE39A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973884" y="4345573"/>
            <a:ext cx="434970" cy="789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0F3C59-4323-4CE7-9A6F-BFCFA42E717D}"/>
              </a:ext>
            </a:extLst>
          </p:cNvPr>
          <p:cNvCxnSpPr>
            <a:cxnSpLocks/>
          </p:cNvCxnSpPr>
          <p:nvPr/>
        </p:nvCxnSpPr>
        <p:spPr>
          <a:xfrm>
            <a:off x="7171361" y="4265522"/>
            <a:ext cx="1091222" cy="6140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829750D-893D-410D-9CC3-FD2E46BD38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319" y="1783337"/>
            <a:ext cx="3076827" cy="1538414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0824A686-B550-4FDC-A7E9-918AC08AA274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27038"/>
            <a:ext cx="6705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GalaxiePolaris-Bold"/>
                <a:ea typeface="+mj-ea"/>
                <a:cs typeface="GalaxiePolaris-Bold"/>
              </a:defRPr>
            </a:lvl1pPr>
          </a:lstStyle>
          <a:p>
            <a:pPr>
              <a:defRPr/>
            </a:pPr>
            <a:r>
              <a:rPr lang="en-US"/>
              <a:t>Designing Your Response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172D08-09BD-4F80-A0ED-08F4949C0CA4}"/>
              </a:ext>
            </a:extLst>
          </p:cNvPr>
          <p:cNvSpPr txBox="1"/>
          <p:nvPr/>
        </p:nvSpPr>
        <p:spPr>
          <a:xfrm>
            <a:off x="4662608" y="541082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211527-14D4-4A55-8793-E4E05E8DD026}"/>
              </a:ext>
            </a:extLst>
          </p:cNvPr>
          <p:cNvSpPr txBox="1"/>
          <p:nvPr/>
        </p:nvSpPr>
        <p:spPr>
          <a:xfrm>
            <a:off x="6917261" y="5591542"/>
            <a:ext cx="138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External </a:t>
            </a:r>
          </a:p>
          <a:p>
            <a:pPr algn="ctr"/>
            <a:r>
              <a:rPr lang="en-US" dirty="0"/>
              <a:t>Stakeholders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DE7A7A-DC5F-444C-94CD-DFC7E54BE9FD}"/>
              </a:ext>
            </a:extLst>
          </p:cNvPr>
          <p:cNvSpPr txBox="1"/>
          <p:nvPr/>
        </p:nvSpPr>
        <p:spPr>
          <a:xfrm>
            <a:off x="7980768" y="5290536"/>
            <a:ext cx="104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Suppliers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70EE8-7184-42F1-935E-8E6FE8565E93}"/>
              </a:ext>
            </a:extLst>
          </p:cNvPr>
          <p:cNvSpPr txBox="1"/>
          <p:nvPr/>
        </p:nvSpPr>
        <p:spPr>
          <a:xfrm>
            <a:off x="5351017" y="5688066"/>
            <a:ext cx="138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Internal </a:t>
            </a:r>
          </a:p>
          <a:p>
            <a:pPr algn="ctr"/>
            <a:r>
              <a:rPr lang="en-US" dirty="0"/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28109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0C53D3-450F-4157-A594-4652392BC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441" y="1232677"/>
            <a:ext cx="8229600" cy="49530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400" i="1" dirty="0">
                <a:latin typeface="Footlight MT Light" panose="0204060206030A020304" pitchFamily="18" charset="0"/>
              </a:rPr>
              <a:t>What will you do if normal operations are disrupted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594CD-E76C-4F67-AE03-33F3BE9734A3}"/>
              </a:ext>
            </a:extLst>
          </p:cNvPr>
          <p:cNvSpPr txBox="1"/>
          <p:nvPr/>
        </p:nvSpPr>
        <p:spPr>
          <a:xfrm>
            <a:off x="0" y="2106034"/>
            <a:ext cx="5181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Communicate: How will you inform staff &amp; stakeholders?</a:t>
            </a:r>
          </a:p>
          <a:p>
            <a:pPr marL="457200" indent="-457200" fontAlgn="base">
              <a:buAutoNum type="arabicPeriod"/>
            </a:pPr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2000" b="1" dirty="0">
                <a:latin typeface="Footlight MT Light" panose="0204060206030A020304" pitchFamily="18" charset="0"/>
              </a:rPr>
              <a:t>Identify workarounds: 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2000" dirty="0">
                <a:latin typeface="Footlight MT Light" panose="0204060206030A020304" pitchFamily="18" charset="0"/>
              </a:rPr>
              <a:t>How do you replace lost infrastructure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2000" dirty="0">
                <a:latin typeface="Footlight MT Light" panose="0204060206030A020304" pitchFamily="18" charset="0"/>
              </a:rPr>
              <a:t>Is there a loss/decrease level of service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2000" dirty="0">
                <a:latin typeface="Footlight MT Light" panose="0204060206030A020304" pitchFamily="18" charset="0"/>
              </a:rPr>
              <a:t>Can the task be outsourced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Identify essential financial processes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Develop list of critical suppliers – who do you contact, what can they provide, is there an open purchase order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7EB43-B510-404C-AEBE-EDAAD8B8C4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036" y="2430999"/>
            <a:ext cx="3812004" cy="2889499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A16F9DE-AB84-42B1-B31B-17D46349A234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27038"/>
            <a:ext cx="6705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GalaxiePolaris-Bold"/>
                <a:ea typeface="+mj-ea"/>
                <a:cs typeface="GalaxiePolaris-Bold"/>
              </a:defRPr>
            </a:lvl1pPr>
          </a:lstStyle>
          <a:p>
            <a:pPr>
              <a:defRPr/>
            </a:pPr>
            <a:r>
              <a:rPr lang="en-US"/>
              <a:t>Designing Your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0C53D3-450F-4157-A594-4652392BC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441" y="1232677"/>
            <a:ext cx="8229600" cy="49530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400" i="1" dirty="0">
                <a:latin typeface="Footlight MT Light" panose="0204060206030A020304" pitchFamily="18" charset="0"/>
              </a:rPr>
              <a:t>What will you do if normal operations are disrupted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594CD-E76C-4F67-AE03-33F3BE9734A3}"/>
              </a:ext>
            </a:extLst>
          </p:cNvPr>
          <p:cNvSpPr txBox="1"/>
          <p:nvPr/>
        </p:nvSpPr>
        <p:spPr>
          <a:xfrm>
            <a:off x="130832" y="2106034"/>
            <a:ext cx="48983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</a:rPr>
              <a:t>Communicate: How will you inform staff &amp; stakeholders?</a:t>
            </a:r>
          </a:p>
          <a:p>
            <a:pPr marL="457200" indent="-457200" fontAlgn="base">
              <a:buAutoNum type="arabicPeriod"/>
            </a:pPr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Identify workarounds: 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How do you replace lost infrastructure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Is there a loss/decrease level of service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Can the task be outsourced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2000" b="1" dirty="0">
                <a:latin typeface="Footlight MT Light" panose="0204060206030A020304" pitchFamily="18" charset="0"/>
              </a:rPr>
              <a:t>Identify essential financial processes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Develop list of critical suppliers – who do you contact, what can they provide, is there an open purchase order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D0DCF-8B73-4187-9764-422A64FB6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291080"/>
            <a:ext cx="2667000" cy="227584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A8831FF-8A40-49AD-8647-0794875C3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705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Designing Your Response</a:t>
            </a:r>
          </a:p>
        </p:txBody>
      </p:sp>
    </p:spTree>
    <p:extLst>
      <p:ext uri="{BB962C8B-B14F-4D97-AF65-F5344CB8AC3E}">
        <p14:creationId xmlns:p14="http://schemas.microsoft.com/office/powerpoint/2010/main" val="15066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910C53D3-450F-4157-A594-4652392BC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5441" y="1232677"/>
            <a:ext cx="8229600" cy="49530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2400" i="1" dirty="0">
                <a:latin typeface="Footlight MT Light" panose="0204060206030A020304" pitchFamily="18" charset="0"/>
              </a:rPr>
              <a:t>What will you do if normal operations are disrupted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594CD-E76C-4F67-AE03-33F3BE9734A3}"/>
              </a:ext>
            </a:extLst>
          </p:cNvPr>
          <p:cNvSpPr txBox="1"/>
          <p:nvPr/>
        </p:nvSpPr>
        <p:spPr>
          <a:xfrm>
            <a:off x="130832" y="2106034"/>
            <a:ext cx="48983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</a:rPr>
              <a:t>Communicate: How will you inform staff &amp; stakeholders?</a:t>
            </a:r>
          </a:p>
          <a:p>
            <a:pPr marL="457200" indent="-457200" fontAlgn="base">
              <a:buAutoNum type="arabicPeriod"/>
            </a:pPr>
            <a:endParaRPr lang="en-US" sz="1600" dirty="0"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Identify workarounds: 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How do you replace lost infrastructure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Is there a loss/decrease level of service</a:t>
            </a:r>
          </a:p>
          <a:p>
            <a:pPr marL="914400" lvl="1" indent="-457200" fontAlgn="base">
              <a:buFont typeface="+mj-lt"/>
              <a:buAutoNum type="alphaLcParenR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Footlight MT Light" panose="0204060206030A020304" pitchFamily="18" charset="0"/>
              </a:rPr>
              <a:t>Can the task be outsourced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</a:rPr>
              <a:t>Identify essential financial processes</a:t>
            </a:r>
          </a:p>
          <a:p>
            <a:pPr marL="457200" indent="-457200" fontAlgn="base">
              <a:buAutoNum type="arabicPeriod"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Footlight MT Light" panose="0204060206030A020304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sz="2000" b="1" dirty="0">
                <a:latin typeface="Footlight MT Light" panose="0204060206030A020304" pitchFamily="18" charset="0"/>
              </a:rPr>
              <a:t>Develop list of critical suppliers – 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Footlight MT Light" panose="0204060206030A020304" pitchFamily="18" charset="0"/>
              </a:rPr>
              <a:t>Who do you contact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Footlight MT Light" panose="0204060206030A020304" pitchFamily="18" charset="0"/>
              </a:rPr>
              <a:t>What can they provide 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Footlight MT Light" panose="0204060206030A020304" pitchFamily="18" charset="0"/>
              </a:rPr>
              <a:t>Is there an open purchase order</a:t>
            </a:r>
            <a:endParaRPr lang="en-US" sz="2800" b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CE5700-911D-4677-A0D9-7D706C8095B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27038"/>
            <a:ext cx="6705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GalaxiePolaris-Bold"/>
                <a:ea typeface="+mj-ea"/>
                <a:cs typeface="GalaxiePolaris-Bold"/>
              </a:defRPr>
            </a:lvl1pPr>
          </a:lstStyle>
          <a:p>
            <a:pPr>
              <a:defRPr/>
            </a:pPr>
            <a:r>
              <a:rPr lang="en-US"/>
              <a:t>Designing Your Response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3AB11-61C5-4E1B-B785-243051E6F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380" y="2398824"/>
            <a:ext cx="3733800" cy="26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33B7A5F1-6201-44A3-B258-F9AC6DF48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705600" cy="63976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/>
              <a:t>Vital Records and Databases</a:t>
            </a:r>
          </a:p>
        </p:txBody>
      </p:sp>
      <p:pic>
        <p:nvPicPr>
          <p:cNvPr id="3" name="Picture 2" descr="Paper files on the table">
            <a:extLst>
              <a:ext uri="{FF2B5EF4-FFF2-40B4-BE49-F238E27FC236}">
                <a16:creationId xmlns:a16="http://schemas.microsoft.com/office/drawing/2014/main" id="{21CE2EFC-9A52-4E64-9962-FB10912F7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128003" name="Rectangle 3">
            <a:extLst>
              <a:ext uri="{FF2B5EF4-FFF2-40B4-BE49-F238E27FC236}">
                <a16:creationId xmlns:a16="http://schemas.microsoft.com/office/drawing/2014/main" id="{E1F5EB8A-C5E0-4958-BB2A-BFDFD97F218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843881"/>
            <a:ext cx="40386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Identify vital records (hard copy &amp; electronic)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Plan for protection, duplication and movement of records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Ensure back-up of legal and financial records</a:t>
            </a:r>
          </a:p>
        </p:txBody>
      </p:sp>
      <p:sp>
        <p:nvSpPr>
          <p:cNvPr id="128005" name="Slide Number Placeholder 4">
            <a:extLst>
              <a:ext uri="{FF2B5EF4-FFF2-40B4-BE49-F238E27FC236}">
                <a16:creationId xmlns:a16="http://schemas.microsoft.com/office/drawing/2014/main" id="{BC4799B4-700E-4244-82F9-EF89F8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613525"/>
            <a:ext cx="2133600" cy="244475"/>
          </a:xfrm>
        </p:spPr>
        <p:txBody>
          <a:bodyPr/>
          <a:lstStyle/>
          <a:p>
            <a:pPr>
              <a:spcAft>
                <a:spcPts val="600"/>
              </a:spcAft>
            </a:pPr>
            <a:fld id="{7521C35B-A36C-8D4F-943F-95167B129BA9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F43D36B9-0498-47AD-88B6-F7FD04B64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Testing, Training and Exercises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7B119773-F282-4A93-87D2-4C651943A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/>
              <a:t>Conduct orientation and training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/>
              <a:t>Periodically test alert and notification procedures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/>
              <a:t>Plan periodic exercise of operational plans, alternate facilities, and interoperable communications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/>
              <a:t>Establish process to address correct deficiencies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/>
              <a:t>Keep plans updated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56522-56D9-4D16-AEB2-B8E808601B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609" y="3886200"/>
            <a:ext cx="3175608" cy="2378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674539-FEAF-45F4-8182-7013419C30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521641"/>
            <a:ext cx="2373523" cy="178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74B4A6C2-F8AA-4A44-B46E-0B00EDC9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 &amp; Objectives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873EBC2-8963-499A-B740-86B049A5C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717" y="1177367"/>
            <a:ext cx="8229600" cy="2286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Constantia" panose="02030602050306030303" pitchFamily="18" charset="0"/>
                <a:cs typeface="Aldhabi" panose="020B0604020202020204" pitchFamily="2" charset="-78"/>
              </a:rPr>
              <a:t>Learn about Business Continuity</a:t>
            </a:r>
          </a:p>
          <a:p>
            <a:pPr eaLnBrk="1" hangingPunct="1">
              <a:defRPr/>
            </a:pPr>
            <a:endParaRPr lang="en-US" sz="2400" dirty="0">
              <a:latin typeface="Constantia" panose="02030602050306030303" pitchFamily="18" charset="0"/>
              <a:cs typeface="Aldhabi" panose="020B0604020202020204" pitchFamily="2" charset="-78"/>
            </a:endParaRPr>
          </a:p>
          <a:p>
            <a:pPr eaLnBrk="1" hangingPunct="1">
              <a:defRPr/>
            </a:pPr>
            <a:r>
              <a:rPr lang="en-US" sz="2400" dirty="0">
                <a:latin typeface="Constantia" panose="02030602050306030303" pitchFamily="18" charset="0"/>
                <a:cs typeface="Aldhabi" panose="020B0604020202020204" pitchFamily="2" charset="-78"/>
              </a:rPr>
              <a:t>Understand the planning process</a:t>
            </a:r>
          </a:p>
          <a:p>
            <a:pPr eaLnBrk="1" hangingPunct="1">
              <a:defRPr/>
            </a:pPr>
            <a:endParaRPr lang="en-US" sz="2400" dirty="0">
              <a:latin typeface="Constantia" panose="02030602050306030303" pitchFamily="18" charset="0"/>
              <a:cs typeface="Aldhabi" panose="020B0604020202020204" pitchFamily="2" charset="-78"/>
            </a:endParaRPr>
          </a:p>
          <a:p>
            <a:pPr eaLnBrk="1" hangingPunct="1">
              <a:defRPr/>
            </a:pPr>
            <a:r>
              <a:rPr lang="en-US" sz="2400" dirty="0">
                <a:latin typeface="Constantia" panose="02030602050306030303" pitchFamily="18" charset="0"/>
                <a:cs typeface="Aldhabi" panose="020B0604020202020204" pitchFamily="2" charset="-78"/>
              </a:rPr>
              <a:t>Be able to complete department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5FFF2-3FCD-4EC0-903C-EE10ADC88B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441333"/>
            <a:ext cx="5454770" cy="3133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19563737-148B-4EFC-902B-02D165321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6705600" cy="63976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/>
              <a:t>Next Steps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A93B4EF-F0A4-47A3-995D-8E673BCF7CF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Develop a written plan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Provide copies to all employees with roles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Establish training and exercise schedule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Maintain and update</a:t>
            </a:r>
          </a:p>
        </p:txBody>
      </p:sp>
      <p:pic>
        <p:nvPicPr>
          <p:cNvPr id="3" name="Picture 2" descr="A person reaching for a paper on a table full of paper and sticky notes">
            <a:extLst>
              <a:ext uri="{FF2B5EF4-FFF2-40B4-BE49-F238E27FC236}">
                <a16:creationId xmlns:a16="http://schemas.microsoft.com/office/drawing/2014/main" id="{18EF5C60-1B8F-4866-BD09-89C479C1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sp>
        <p:nvSpPr>
          <p:cNvPr id="72" name="Slide Number Placeholder 4">
            <a:extLst>
              <a:ext uri="{FF2B5EF4-FFF2-40B4-BE49-F238E27FC236}">
                <a16:creationId xmlns:a16="http://schemas.microsoft.com/office/drawing/2014/main" id="{877B803D-1B58-4C4F-847E-4E8FB091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613525"/>
            <a:ext cx="2133600" cy="244475"/>
          </a:xfrm>
        </p:spPr>
        <p:txBody>
          <a:bodyPr/>
          <a:lstStyle/>
          <a:p>
            <a:pPr>
              <a:spcAft>
                <a:spcPts val="600"/>
              </a:spcAft>
            </a:pPr>
            <a:fld id="{7521C35B-A36C-8D4F-943F-95167B129BA9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534400" cy="5334000"/>
          </a:xfrm>
        </p:spPr>
        <p:txBody>
          <a:bodyPr/>
          <a:lstStyle/>
          <a:p>
            <a:pPr marL="177800" indent="0" fontAlgn="base">
              <a:buNone/>
            </a:pPr>
            <a:endParaRPr lang="en-US" sz="1800" dirty="0"/>
          </a:p>
          <a:p>
            <a:pPr marL="641350" lvl="1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17780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rgbClr val="002B5C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100" b="0" i="0" u="none" strike="noStrike" cap="none" dirty="0">
              <a:solidFill>
                <a:srgbClr val="002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60" y="1524000"/>
            <a:ext cx="4874079" cy="3149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025467"/>
            <a:ext cx="647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Please call RMS at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574-631-5037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or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Emergency Management at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574-631-8344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6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E15A7-4338-491C-8C29-A722FEF272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00200"/>
            <a:ext cx="8704053" cy="4894121"/>
          </a:xfrm>
          <a:prstGeom prst="rect">
            <a:avLst/>
          </a:prstGeom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19201A93-EBF8-475C-A904-D89102850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Business Continuity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446E813-056B-47DB-BFF3-0E33D38DC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1828800"/>
            <a:ext cx="37338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… </a:t>
            </a:r>
            <a:r>
              <a:rPr lang="en-US" altLang="en-US" sz="1800" b="1" dirty="0">
                <a:solidFill>
                  <a:schemeClr val="bg1"/>
                </a:solidFill>
              </a:rPr>
              <a:t>Is: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a process to minimize the impact of a major disruption to normal operations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a process to enable restoration of critical assets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a process to restore normalcy as soon as possible after a crisis. 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… Is not just: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recovery of information technology resources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D6FC88B-6E7F-40DD-AA76-D5049F49D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Business Continuity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90262-D803-46A5-954B-7385563E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799716"/>
          </a:xfrm>
          <a:prstGeom prst="rect">
            <a:avLst/>
          </a:prstGeom>
        </p:spPr>
      </p:pic>
      <p:sp>
        <p:nvSpPr>
          <p:cNvPr id="131075" name="Rectangle 3">
            <a:extLst>
              <a:ext uri="{FF2B5EF4-FFF2-40B4-BE49-F238E27FC236}">
                <a16:creationId xmlns:a16="http://schemas.microsoft.com/office/drawing/2014/main" id="{4C8282DD-BA61-400B-A98A-35438EDD1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968588"/>
          </a:xfrm>
          <a:solidFill>
            <a:schemeClr val="bg1">
              <a:lumMod val="75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 a “disaster”</a:t>
            </a:r>
          </a:p>
          <a:p>
            <a:pP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an event, often unexpected, that seriously disrupts your usual operations or processes and can have long term impact on your normal way of life or that of your organization.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D7088726-DB3C-405A-AD06-FD25B364E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Business Continuity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89EEA1B-4D76-48C4-82BF-945CA6A56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083757"/>
            <a:ext cx="8229600" cy="324084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… and it is the phase of crisis management </a:t>
            </a:r>
            <a:r>
              <a:rPr lang="en-US" altLang="en-US" sz="2800" b="1" dirty="0"/>
              <a:t>that follows </a:t>
            </a:r>
            <a:r>
              <a:rPr lang="en-US" altLang="en-US" sz="2800" dirty="0"/>
              <a:t>the immediate actions taken to protect life and property and contain the event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… it begins when the situation has been stabilized.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3BBFE8-8E14-4C09-A7AC-2E9C4DDE3F84}"/>
              </a:ext>
            </a:extLst>
          </p:cNvPr>
          <p:cNvGrpSpPr/>
          <p:nvPr/>
        </p:nvGrpSpPr>
        <p:grpSpPr>
          <a:xfrm>
            <a:off x="381000" y="1168974"/>
            <a:ext cx="7696201" cy="2479815"/>
            <a:chOff x="517996" y="4038600"/>
            <a:chExt cx="7696201" cy="2479815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AF0C7EC5-E9C3-4504-9479-F7B772A942A0}"/>
                </a:ext>
              </a:extLst>
            </p:cNvPr>
            <p:cNvSpPr/>
            <p:nvPr/>
          </p:nvSpPr>
          <p:spPr>
            <a:xfrm>
              <a:off x="517997" y="4038600"/>
              <a:ext cx="7696200" cy="639762"/>
            </a:xfrm>
            <a:prstGeom prst="rightArrow">
              <a:avLst/>
            </a:prstGeom>
            <a:gradFill>
              <a:gsLst>
                <a:gs pos="48000">
                  <a:srgbClr val="FF0000"/>
                </a:gs>
                <a:gs pos="4000">
                  <a:srgbClr val="2CF452"/>
                </a:gs>
                <a:gs pos="82000">
                  <a:srgbClr val="2CF452">
                    <a:lumMod val="100000"/>
                  </a:srgbClr>
                </a:gs>
              </a:gsLst>
              <a:lin ang="2700000" scaled="1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Incident Phases</a:t>
              </a:r>
            </a:p>
          </p:txBody>
        </p:sp>
        <p:sp>
          <p:nvSpPr>
            <p:cNvPr id="4" name="Arrow: Striped Right 3">
              <a:extLst>
                <a:ext uri="{FF2B5EF4-FFF2-40B4-BE49-F238E27FC236}">
                  <a16:creationId xmlns:a16="http://schemas.microsoft.com/office/drawing/2014/main" id="{47E88E41-76EF-4EBE-ACC9-9C5E8DA1C6CE}"/>
                </a:ext>
              </a:extLst>
            </p:cNvPr>
            <p:cNvSpPr/>
            <p:nvPr/>
          </p:nvSpPr>
          <p:spPr>
            <a:xfrm>
              <a:off x="517996" y="4620768"/>
              <a:ext cx="1463203" cy="484632"/>
            </a:xfrm>
            <a:prstGeom prst="striped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Comic Sans MS" panose="030F0702030302020204" pitchFamily="66" charset="0"/>
                </a:rPr>
                <a:t>Normal Ops</a:t>
              </a:r>
            </a:p>
          </p:txBody>
        </p:sp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A0E6C97E-AF0B-4698-859F-8BD49E6346FF}"/>
                </a:ext>
              </a:extLst>
            </p:cNvPr>
            <p:cNvSpPr/>
            <p:nvPr/>
          </p:nvSpPr>
          <p:spPr>
            <a:xfrm>
              <a:off x="1981199" y="4528122"/>
              <a:ext cx="457200" cy="699516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Striped Right 7">
              <a:extLst>
                <a:ext uri="{FF2B5EF4-FFF2-40B4-BE49-F238E27FC236}">
                  <a16:creationId xmlns:a16="http://schemas.microsoft.com/office/drawing/2014/main" id="{B6DB283C-3B70-45A8-A91E-01E3BBEABC1E}"/>
                </a:ext>
              </a:extLst>
            </p:cNvPr>
            <p:cNvSpPr/>
            <p:nvPr/>
          </p:nvSpPr>
          <p:spPr>
            <a:xfrm>
              <a:off x="2461096" y="5091773"/>
              <a:ext cx="1714500" cy="484632"/>
            </a:xfrm>
            <a:prstGeom prst="stripedRightArrow">
              <a:avLst/>
            </a:prstGeom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FFC000"/>
                </a:gs>
              </a:gsLst>
              <a:lin ang="2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Incident Response</a:t>
              </a:r>
            </a:p>
          </p:txBody>
        </p:sp>
        <p:sp>
          <p:nvSpPr>
            <p:cNvPr id="9" name="Arrow: Striped Right 8">
              <a:extLst>
                <a:ext uri="{FF2B5EF4-FFF2-40B4-BE49-F238E27FC236}">
                  <a16:creationId xmlns:a16="http://schemas.microsoft.com/office/drawing/2014/main" id="{05D1D9C5-B530-4FB2-AC3C-E65647541A29}"/>
                </a:ext>
              </a:extLst>
            </p:cNvPr>
            <p:cNvSpPr/>
            <p:nvPr/>
          </p:nvSpPr>
          <p:spPr>
            <a:xfrm>
              <a:off x="3451697" y="5562778"/>
              <a:ext cx="1828800" cy="484632"/>
            </a:xfrm>
            <a:prstGeom prst="stripedRightArrow">
              <a:avLst/>
            </a:prstGeom>
            <a:gradFill>
              <a:gsLst>
                <a:gs pos="0">
                  <a:srgbClr val="C00000"/>
                </a:gs>
                <a:gs pos="50000">
                  <a:srgbClr val="FFC000"/>
                </a:gs>
                <a:gs pos="100000">
                  <a:schemeClr val="accent3">
                    <a:lumMod val="75000"/>
                  </a:schemeClr>
                </a:gs>
              </a:gsLst>
              <a:lin ang="2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Business Continuity</a:t>
              </a:r>
            </a:p>
          </p:txBody>
        </p:sp>
        <p:sp>
          <p:nvSpPr>
            <p:cNvPr id="10" name="Arrow: Striped Right 9">
              <a:extLst>
                <a:ext uri="{FF2B5EF4-FFF2-40B4-BE49-F238E27FC236}">
                  <a16:creationId xmlns:a16="http://schemas.microsoft.com/office/drawing/2014/main" id="{C3FDAF03-C77E-42E3-A8A8-E6FFBD819639}"/>
                </a:ext>
              </a:extLst>
            </p:cNvPr>
            <p:cNvSpPr/>
            <p:nvPr/>
          </p:nvSpPr>
          <p:spPr>
            <a:xfrm>
              <a:off x="4648199" y="6033783"/>
              <a:ext cx="3565997" cy="484632"/>
            </a:xfrm>
            <a:prstGeom prst="stripedRightArrow">
              <a:avLst/>
            </a:prstGeom>
            <a:gradFill>
              <a:gsLst>
                <a:gs pos="0">
                  <a:srgbClr val="FFC000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rgbClr val="00B050"/>
                </a:gs>
              </a:gsLst>
              <a:lin ang="24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Recovery/Return to Normal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D67EDE5-F0F1-451B-9A2B-B68AEF40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Develop a Plan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C285D7E-1027-4D3E-870C-CB1CE116A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Risk Matrix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9EC78160-8001-47DA-A87C-400A8AC9D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70104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48157" name="WordArt 29">
            <a:extLst>
              <a:ext uri="{FF2B5EF4-FFF2-40B4-BE49-F238E27FC236}">
                <a16:creationId xmlns:a16="http://schemas.microsoft.com/office/drawing/2014/main" id="{E4F1063C-3EC0-4982-A7D0-1A7318BA3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0" y="4800600"/>
            <a:ext cx="1230313" cy="42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</p:txBody>
      </p:sp>
      <p:sp>
        <p:nvSpPr>
          <p:cNvPr id="48158" name="Rectangle 30">
            <a:extLst>
              <a:ext uri="{FF2B5EF4-FFF2-40B4-BE49-F238E27FC236}">
                <a16:creationId xmlns:a16="http://schemas.microsoft.com/office/drawing/2014/main" id="{7B32824B-5EEB-4080-AFBE-4BC530A8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495800"/>
            <a:ext cx="2743200" cy="1524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Text Box 31">
            <a:extLst>
              <a:ext uri="{FF2B5EF4-FFF2-40B4-BE49-F238E27FC236}">
                <a16:creationId xmlns:a16="http://schemas.microsoft.com/office/drawing/2014/main" id="{E9A65613-35F6-42E4-8A67-EA438E140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724400"/>
            <a:ext cx="2133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CHANGE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SOMETHING</a:t>
            </a:r>
          </a:p>
        </p:txBody>
      </p:sp>
      <p:sp>
        <p:nvSpPr>
          <p:cNvPr id="48161" name="Rectangle 33">
            <a:extLst>
              <a:ext uri="{FF2B5EF4-FFF2-40B4-BE49-F238E27FC236}">
                <a16:creationId xmlns:a16="http://schemas.microsoft.com/office/drawing/2014/main" id="{D4167EE2-30F2-4495-8914-B8F1A7EE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2743200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48162" name="Rectangle 34">
            <a:extLst>
              <a:ext uri="{FF2B5EF4-FFF2-40B4-BE49-F238E27FC236}">
                <a16:creationId xmlns:a16="http://schemas.microsoft.com/office/drawing/2014/main" id="{A8B3A93B-0E3F-44FB-BE2E-66E5F953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2209800" cy="1524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Rectangle 35">
            <a:extLst>
              <a:ext uri="{FF2B5EF4-FFF2-40B4-BE49-F238E27FC236}">
                <a16:creationId xmlns:a16="http://schemas.microsoft.com/office/drawing/2014/main" id="{D157EA38-A965-461D-B1AC-3EBE025A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71800"/>
            <a:ext cx="22098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Text Box 36">
            <a:extLst>
              <a:ext uri="{FF2B5EF4-FFF2-40B4-BE49-F238E27FC236}">
                <a16:creationId xmlns:a16="http://schemas.microsoft.com/office/drawing/2014/main" id="{6319F79B-8270-4B7F-AD3E-197EB270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IGNORE</a:t>
            </a:r>
          </a:p>
        </p:txBody>
      </p:sp>
      <p:sp>
        <p:nvSpPr>
          <p:cNvPr id="48165" name="Text Box 37">
            <a:extLst>
              <a:ext uri="{FF2B5EF4-FFF2-40B4-BE49-F238E27FC236}">
                <a16:creationId xmlns:a16="http://schemas.microsoft.com/office/drawing/2014/main" id="{23DC06B2-81D4-4BA9-A676-68E1206D4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0"/>
            <a:ext cx="2362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NORMAL </a:t>
            </a:r>
          </a:p>
          <a:p>
            <a:pPr>
              <a:spcBef>
                <a:spcPct val="50000"/>
              </a:spcBef>
            </a:pPr>
            <a:r>
              <a:rPr lang="en-US" altLang="en-US" sz="2400" b="1"/>
              <a:t>PROCEDURES</a:t>
            </a:r>
          </a:p>
        </p:txBody>
      </p:sp>
      <p:sp>
        <p:nvSpPr>
          <p:cNvPr id="48166" name="Text Box 38">
            <a:extLst>
              <a:ext uri="{FF2B5EF4-FFF2-40B4-BE49-F238E27FC236}">
                <a16:creationId xmlns:a16="http://schemas.microsoft.com/office/drawing/2014/main" id="{28B6B47C-355C-4057-8993-07EE97B73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029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PLAN</a:t>
            </a:r>
          </a:p>
        </p:txBody>
      </p:sp>
      <p:sp>
        <p:nvSpPr>
          <p:cNvPr id="48167" name="Text Box 39">
            <a:extLst>
              <a:ext uri="{FF2B5EF4-FFF2-40B4-BE49-F238E27FC236}">
                <a16:creationId xmlns:a16="http://schemas.microsoft.com/office/drawing/2014/main" id="{9D27E571-74B6-4BB9-9E2B-9F17D0E6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/>
              <a:t>IMPACT</a:t>
            </a:r>
          </a:p>
        </p:txBody>
      </p:sp>
      <p:sp>
        <p:nvSpPr>
          <p:cNvPr id="48169" name="Text Box 41">
            <a:extLst>
              <a:ext uri="{FF2B5EF4-FFF2-40B4-BE49-F238E27FC236}">
                <a16:creationId xmlns:a16="http://schemas.microsoft.com/office/drawing/2014/main" id="{0D3B1AA9-1F6E-4C6B-A35B-618A26B85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29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HIGH</a:t>
            </a:r>
          </a:p>
        </p:txBody>
      </p:sp>
      <p:sp>
        <p:nvSpPr>
          <p:cNvPr id="48170" name="Text Box 42">
            <a:extLst>
              <a:ext uri="{FF2B5EF4-FFF2-40B4-BE49-F238E27FC236}">
                <a16:creationId xmlns:a16="http://schemas.microsoft.com/office/drawing/2014/main" id="{EC303155-F5D3-4560-996B-397BD547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00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LOW</a:t>
            </a:r>
          </a:p>
        </p:txBody>
      </p:sp>
      <p:sp>
        <p:nvSpPr>
          <p:cNvPr id="48171" name="Text Box 43">
            <a:extLst>
              <a:ext uri="{FF2B5EF4-FFF2-40B4-BE49-F238E27FC236}">
                <a16:creationId xmlns:a16="http://schemas.microsoft.com/office/drawing/2014/main" id="{AFB482B6-10E2-4D15-BB85-466E52CB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100412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/>
              <a:t>PROBABILITY</a:t>
            </a:r>
            <a:endParaRPr lang="en-US" altLang="en-US" sz="2000" b="1" dirty="0"/>
          </a:p>
        </p:txBody>
      </p:sp>
      <p:sp>
        <p:nvSpPr>
          <p:cNvPr id="48172" name="Text Box 44">
            <a:extLst>
              <a:ext uri="{FF2B5EF4-FFF2-40B4-BE49-F238E27FC236}">
                <a16:creationId xmlns:a16="http://schemas.microsoft.com/office/drawing/2014/main" id="{DFD8D902-12E0-4004-B5D5-C945B344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/>
          </a:p>
        </p:txBody>
      </p:sp>
      <p:sp>
        <p:nvSpPr>
          <p:cNvPr id="48173" name="Text Box 45">
            <a:extLst>
              <a:ext uri="{FF2B5EF4-FFF2-40B4-BE49-F238E27FC236}">
                <a16:creationId xmlns:a16="http://schemas.microsoft.com/office/drawing/2014/main" id="{F2E25826-3B42-478F-8B42-7C527CF1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14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LOW</a:t>
            </a:r>
          </a:p>
        </p:txBody>
      </p:sp>
      <p:sp>
        <p:nvSpPr>
          <p:cNvPr id="48174" name="Text Box 46">
            <a:extLst>
              <a:ext uri="{FF2B5EF4-FFF2-40B4-BE49-F238E27FC236}">
                <a16:creationId xmlns:a16="http://schemas.microsoft.com/office/drawing/2014/main" id="{F1DFF0D6-3C91-41F9-A2DD-D04D09B0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514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HIGH</a:t>
            </a:r>
          </a:p>
        </p:txBody>
      </p:sp>
      <p:sp>
        <p:nvSpPr>
          <p:cNvPr id="48176" name="Line 48">
            <a:extLst>
              <a:ext uri="{FF2B5EF4-FFF2-40B4-BE49-F238E27FC236}">
                <a16:creationId xmlns:a16="http://schemas.microsoft.com/office/drawing/2014/main" id="{1FC1E33C-DD81-4892-9AC2-74F0D0B24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267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Line 49">
            <a:extLst>
              <a:ext uri="{FF2B5EF4-FFF2-40B4-BE49-F238E27FC236}">
                <a16:creationId xmlns:a16="http://schemas.microsoft.com/office/drawing/2014/main" id="{77961D26-F4F0-45F8-A944-3BEDFAFD3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52578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Line 50">
            <a:extLst>
              <a:ext uri="{FF2B5EF4-FFF2-40B4-BE49-F238E27FC236}">
                <a16:creationId xmlns:a16="http://schemas.microsoft.com/office/drawing/2014/main" id="{7D2BF397-6D3E-4002-B35F-9EEC9876C3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42672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F85BBC55-21A4-492E-AA41-457871CA8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“Yeah…but will it ever happen here?"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886C3E-EB85-4D54-87B6-8A421C3ED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/>
              <a:t>Building Fire</a:t>
            </a:r>
          </a:p>
          <a:p>
            <a:pPr eaLnBrk="1" hangingPunct="1">
              <a:defRPr/>
            </a:pPr>
            <a:r>
              <a:rPr lang="en-US" sz="2000" dirty="0"/>
              <a:t>Flood</a:t>
            </a:r>
          </a:p>
          <a:p>
            <a:pPr eaLnBrk="1" hangingPunct="1">
              <a:defRPr/>
            </a:pPr>
            <a:r>
              <a:rPr lang="en-US" sz="2000" dirty="0"/>
              <a:t>IT Malfunction</a:t>
            </a:r>
          </a:p>
          <a:p>
            <a:pPr eaLnBrk="1" hangingPunct="1">
              <a:defRPr/>
            </a:pPr>
            <a:r>
              <a:rPr lang="en-US" sz="2000" dirty="0"/>
              <a:t>Tornado / Severe Weather</a:t>
            </a:r>
          </a:p>
          <a:p>
            <a:pPr eaLnBrk="1" hangingPunct="1">
              <a:defRPr/>
            </a:pPr>
            <a:r>
              <a:rPr lang="en-US" sz="2000" dirty="0"/>
              <a:t>Pandemic</a:t>
            </a:r>
          </a:p>
          <a:p>
            <a:pPr eaLnBrk="1" hangingPunct="1">
              <a:defRPr/>
            </a:pPr>
            <a:r>
              <a:rPr lang="en-US" sz="2000" dirty="0"/>
              <a:t>Other Reasons…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2DC67-B2A3-4445-B016-52EEBE8AE1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80" y="2410265"/>
            <a:ext cx="3119119" cy="1984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D9850-A38B-4863-A501-F990DE5A5CC9}"/>
              </a:ext>
            </a:extLst>
          </p:cNvPr>
          <p:cNvSpPr txBox="1"/>
          <p:nvPr/>
        </p:nvSpPr>
        <p:spPr>
          <a:xfrm>
            <a:off x="5987668" y="2133266"/>
            <a:ext cx="2621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Bond Hall computer lab flood damage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F303E-C127-4BB4-84CA-9995C18132E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22" y="4426265"/>
            <a:ext cx="3119120" cy="20239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4E3D0-A7FF-4D14-96A3-3B8FE88CEF76}"/>
              </a:ext>
            </a:extLst>
          </p:cNvPr>
          <p:cNvSpPr txBox="1"/>
          <p:nvPr/>
        </p:nvSpPr>
        <p:spPr>
          <a:xfrm>
            <a:off x="1096464" y="4122021"/>
            <a:ext cx="2337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Nieuwland</a:t>
            </a:r>
            <a:r>
              <a:rPr lang="en-US" sz="1200" b="1" i="1" dirty="0"/>
              <a:t> Hall lab flood damage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9E76B-6452-48F4-AE38-31DDC6B3C7D7}"/>
              </a:ext>
            </a:extLst>
          </p:cNvPr>
          <p:cNvSpPr/>
          <p:nvPr/>
        </p:nvSpPr>
        <p:spPr>
          <a:xfrm>
            <a:off x="4780644" y="1256052"/>
            <a:ext cx="3119120" cy="70788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GPH"/>
              </a:rPr>
              <a:t>“Fire in Notre Dame utility </a:t>
            </a:r>
          </a:p>
          <a:p>
            <a:r>
              <a:rPr lang="en-US" sz="2000" i="1" dirty="0">
                <a:solidFill>
                  <a:srgbClr val="002060"/>
                </a:solidFill>
                <a:latin typeface="GPH"/>
              </a:rPr>
              <a:t>            tunnel extinguished”</a:t>
            </a:r>
            <a:endParaRPr lang="en-US" sz="2000" b="0" i="1" dirty="0">
              <a:solidFill>
                <a:srgbClr val="002060"/>
              </a:solidFill>
              <a:effectLst/>
              <a:latin typeface="GP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C3789-5761-4092-B1DF-CF04614ACF41}"/>
              </a:ext>
            </a:extLst>
          </p:cNvPr>
          <p:cNvSpPr txBox="1"/>
          <p:nvPr/>
        </p:nvSpPr>
        <p:spPr>
          <a:xfrm>
            <a:off x="4366344" y="4911837"/>
            <a:ext cx="44958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1" u="none" strike="noStrike" dirty="0">
                <a:solidFill>
                  <a:srgbClr val="153153"/>
                </a:solidFill>
                <a:effectLst/>
                <a:latin typeface="yanone kaffeesatz"/>
              </a:rPr>
              <a:t>“Power outages affect 20 buildings on campus”</a:t>
            </a:r>
            <a:endParaRPr lang="en-US" sz="1600" b="1" i="1" dirty="0">
              <a:solidFill>
                <a:srgbClr val="153153"/>
              </a:solidFill>
              <a:effectLst/>
              <a:latin typeface="oswald"/>
            </a:endParaRPr>
          </a:p>
          <a:p>
            <a:pPr algn="l"/>
            <a:r>
              <a:rPr lang="en-US" sz="1600" b="0" i="0" u="none" strike="noStrike" dirty="0">
                <a:solidFill>
                  <a:srgbClr val="153153"/>
                </a:solidFill>
                <a:effectLst/>
                <a:latin typeface="droid serif"/>
              </a:rPr>
              <a:t>Observer Staff Report</a:t>
            </a:r>
            <a:r>
              <a:rPr lang="en-US" sz="1600" b="0" i="0" dirty="0">
                <a:solidFill>
                  <a:srgbClr val="153153"/>
                </a:solidFill>
                <a:effectLst/>
                <a:latin typeface="droid serif"/>
              </a:rPr>
              <a:t> | September 2,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ED6A04C-8803-4B88-B187-0296D846F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Purpose of Department Planning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E70CD10-3C1E-402A-8EB5-ED02BBFB9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656" y="1111218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04D74-33E6-4E4D-AE2F-CC8BF543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1056" y="6470501"/>
            <a:ext cx="2133600" cy="244475"/>
          </a:xfrm>
        </p:spPr>
        <p:txBody>
          <a:bodyPr/>
          <a:lstStyle/>
          <a:p>
            <a:fld id="{7521C35B-A36C-8D4F-943F-95167B129B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49625EEF-035B-494B-9E8B-CD830469E5C8}"/>
              </a:ext>
            </a:extLst>
          </p:cNvPr>
          <p:cNvSpPr/>
          <p:nvPr/>
        </p:nvSpPr>
        <p:spPr>
          <a:xfrm>
            <a:off x="671744" y="1256604"/>
            <a:ext cx="7483036" cy="901214"/>
          </a:xfrm>
          <a:prstGeom prst="trapezoid">
            <a:avLst>
              <a:gd name="adj" fmla="val 5614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University’s Overall Plan</a:t>
            </a: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121DD165-5AF6-43E9-A2DA-DBF37C4B10D4}"/>
              </a:ext>
            </a:extLst>
          </p:cNvPr>
          <p:cNvSpPr/>
          <p:nvPr/>
        </p:nvSpPr>
        <p:spPr>
          <a:xfrm>
            <a:off x="682315" y="5627842"/>
            <a:ext cx="7595956" cy="817494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Continue Essential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CC1D6-A70F-49C9-AF87-761FE275653C}"/>
              </a:ext>
            </a:extLst>
          </p:cNvPr>
          <p:cNvGrpSpPr/>
          <p:nvPr/>
        </p:nvGrpSpPr>
        <p:grpSpPr>
          <a:xfrm>
            <a:off x="658841" y="2228046"/>
            <a:ext cx="1649224" cy="3593418"/>
            <a:chOff x="658841" y="2228046"/>
            <a:chExt cx="1649224" cy="35934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2EBE95-3D66-4E58-93DC-1A9199588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841" y="2228046"/>
              <a:ext cx="1649224" cy="359341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DA9400-A476-46FE-9A13-C7558380E6C3}"/>
                </a:ext>
              </a:extLst>
            </p:cNvPr>
            <p:cNvSpPr txBox="1"/>
            <p:nvPr/>
          </p:nvSpPr>
          <p:spPr>
            <a:xfrm rot="16200000">
              <a:off x="265749" y="3734369"/>
              <a:ext cx="2400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Key Leadership  Succession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37C9DD-193E-4779-AEE2-5F32ED667E6C}"/>
              </a:ext>
            </a:extLst>
          </p:cNvPr>
          <p:cNvGrpSpPr/>
          <p:nvPr/>
        </p:nvGrpSpPr>
        <p:grpSpPr>
          <a:xfrm>
            <a:off x="3537187" y="2256227"/>
            <a:ext cx="1591931" cy="3544934"/>
            <a:chOff x="2620632" y="2256227"/>
            <a:chExt cx="1591931" cy="354493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91B83B-3EEC-4AB2-BF43-44FCFE83D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0632" y="2256227"/>
              <a:ext cx="1591931" cy="35449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3B3950-4C32-484B-87A8-8E9B9D525016}"/>
                </a:ext>
              </a:extLst>
            </p:cNvPr>
            <p:cNvSpPr txBox="1"/>
            <p:nvPr/>
          </p:nvSpPr>
          <p:spPr>
            <a:xfrm rot="16200000">
              <a:off x="2306918" y="3707753"/>
              <a:ext cx="2129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Orderly Incident Response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77FDC-7A15-4677-A70A-D97D4B4D5BA4}"/>
              </a:ext>
            </a:extLst>
          </p:cNvPr>
          <p:cNvGrpSpPr/>
          <p:nvPr/>
        </p:nvGrpSpPr>
        <p:grpSpPr>
          <a:xfrm>
            <a:off x="6358240" y="2228046"/>
            <a:ext cx="1684250" cy="3509187"/>
            <a:chOff x="6358240" y="2228046"/>
            <a:chExt cx="1684250" cy="350918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8AF1C0-F4E1-40A9-B929-942B34F82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8240" y="2228046"/>
              <a:ext cx="1684250" cy="35091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78A0CF-93C4-4025-AD52-D028B34CD0D7}"/>
                </a:ext>
              </a:extLst>
            </p:cNvPr>
            <p:cNvSpPr txBox="1"/>
            <p:nvPr/>
          </p:nvSpPr>
          <p:spPr>
            <a:xfrm rot="16200000">
              <a:off x="6190512" y="3695220"/>
              <a:ext cx="2019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Minimze</a:t>
              </a:r>
              <a:r>
                <a:rPr lang="en-US" b="1" dirty="0"/>
                <a:t> Damage &amp; Losses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EC2D3-CDC4-4358-8C36-9BA4A16E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58184"/>
            <a:ext cx="2895600" cy="4053840"/>
          </a:xfrm>
          <a:prstGeom prst="rect">
            <a:avLst/>
          </a:prstGeom>
        </p:spPr>
      </p:pic>
      <p:sp>
        <p:nvSpPr>
          <p:cNvPr id="119810" name="Rectangle 2">
            <a:extLst>
              <a:ext uri="{FF2B5EF4-FFF2-40B4-BE49-F238E27FC236}">
                <a16:creationId xmlns:a16="http://schemas.microsoft.com/office/drawing/2014/main" id="{5EA10BEE-26A1-4057-8F7A-4A2C85696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Department Responsibilities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26669A0-7ED3-4CB3-A918-CDA9EBC59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236" y="1447800"/>
            <a:ext cx="6341853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Develop &amp; approve your department plan    	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Train staff on your plan</a:t>
            </a:r>
          </a:p>
          <a:p>
            <a:pPr eaLnBrk="1" hangingPunct="1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Gain proficiency in implementing your plan by conducting tests, training and exercises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Review training/testing outcomes and update the plan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_standard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brand_standards_template.thmx</Template>
  <TotalTime>24149</TotalTime>
  <Words>812</Words>
  <Application>Microsoft Office PowerPoint</Application>
  <PresentationFormat>On-screen Show (4:3)</PresentationFormat>
  <Paragraphs>228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Aldhabi</vt:lpstr>
      <vt:lpstr>Arial</vt:lpstr>
      <vt:lpstr>Calibri</vt:lpstr>
      <vt:lpstr>Comic Sans MS</vt:lpstr>
      <vt:lpstr>Constantia</vt:lpstr>
      <vt:lpstr>droid serif</vt:lpstr>
      <vt:lpstr>Footlight MT Light</vt:lpstr>
      <vt:lpstr>GalaxiePolaris-Bold</vt:lpstr>
      <vt:lpstr>GalaxiePolaris-Book</vt:lpstr>
      <vt:lpstr>GalaxiePolaris-Medium</vt:lpstr>
      <vt:lpstr>Garamond</vt:lpstr>
      <vt:lpstr>GPH</vt:lpstr>
      <vt:lpstr>oswald</vt:lpstr>
      <vt:lpstr>Times New Roman</vt:lpstr>
      <vt:lpstr>Wingdings</vt:lpstr>
      <vt:lpstr>yanone kaffeesatz</vt:lpstr>
      <vt:lpstr>brand_standards_template</vt:lpstr>
      <vt:lpstr>Business Continuity Training</vt:lpstr>
      <vt:lpstr>Introduction &amp; Objectives</vt:lpstr>
      <vt:lpstr>Business Continuity</vt:lpstr>
      <vt:lpstr>Business Continuity</vt:lpstr>
      <vt:lpstr>Business Continuity</vt:lpstr>
      <vt:lpstr>Why Develop a Plan</vt:lpstr>
      <vt:lpstr>“Yeah…but will it ever happen here?"</vt:lpstr>
      <vt:lpstr>Purpose of Department Planning</vt:lpstr>
      <vt:lpstr>Department Responsibilities</vt:lpstr>
      <vt:lpstr>Building your Plan</vt:lpstr>
      <vt:lpstr>Purpose &amp; Scope</vt:lpstr>
      <vt:lpstr>Identify Essential Functions</vt:lpstr>
      <vt:lpstr>Design Your Response</vt:lpstr>
      <vt:lpstr>PowerPoint Presentation</vt:lpstr>
      <vt:lpstr>PowerPoint Presentation</vt:lpstr>
      <vt:lpstr>Designing Your Response</vt:lpstr>
      <vt:lpstr>PowerPoint Presentation</vt:lpstr>
      <vt:lpstr>Vital Records and Databases</vt:lpstr>
      <vt:lpstr>Testing, Training and Exercises</vt:lpstr>
      <vt:lpstr>Next Steps</vt:lpstr>
      <vt:lpstr>PowerPoint Presentation</vt:lpstr>
    </vt:vector>
  </TitlesOfParts>
  <Company>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EastMac</dc:creator>
  <cp:lastModifiedBy>Eric Doland</cp:lastModifiedBy>
  <cp:revision>869</cp:revision>
  <cp:lastPrinted>2020-08-10T20:40:22Z</cp:lastPrinted>
  <dcterms:created xsi:type="dcterms:W3CDTF">2011-06-14T18:41:03Z</dcterms:created>
  <dcterms:modified xsi:type="dcterms:W3CDTF">2021-09-29T17:43:43Z</dcterms:modified>
</cp:coreProperties>
</file>